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78" r:id="rId4"/>
    <p:sldId id="279" r:id="rId5"/>
    <p:sldId id="282" r:id="rId6"/>
    <p:sldId id="260" r:id="rId7"/>
    <p:sldId id="280" r:id="rId8"/>
    <p:sldId id="273" r:id="rId9"/>
    <p:sldId id="284" r:id="rId10"/>
    <p:sldId id="287" r:id="rId11"/>
    <p:sldId id="267" r:id="rId12"/>
    <p:sldId id="268" r:id="rId13"/>
    <p:sldId id="289" r:id="rId14"/>
    <p:sldId id="290" r:id="rId15"/>
    <p:sldId id="291" r:id="rId16"/>
    <p:sldId id="292" r:id="rId17"/>
    <p:sldId id="293" r:id="rId18"/>
    <p:sldId id="283" r:id="rId19"/>
    <p:sldId id="294" r:id="rId20"/>
    <p:sldId id="258" r:id="rId21"/>
    <p:sldId id="277" r:id="rId22"/>
    <p:sldId id="28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CCFF99"/>
    <a:srgbClr val="DE5D3A"/>
    <a:srgbClr val="FF9900"/>
    <a:srgbClr val="FF3300"/>
    <a:srgbClr val="FFE989"/>
    <a:srgbClr val="BCBCB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CDD63EE-512E-437B-90FE-9DEE8182DCD6}" type="datetimeFigureOut">
              <a:rPr lang="ru-RU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718E703-A6A6-4D78-884B-4EE4B10D5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417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C713A-0514-40EA-9B36-591BB1F17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40468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130B5-0E02-4929-9F6C-CC961EB40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32357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07EC4-1E89-427A-B2E3-778428E23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99562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F82DD-CC6D-4143-A904-B868EE627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2428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802DD-76EF-4A51-827D-D2E48C7E9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12300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13043-2330-4AAA-9DDB-3138264D5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490904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CD5E5-531B-45FD-A671-B5D590F4E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5356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D9239-8045-45C3-A0DE-0C2B0D0DE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480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5EEE0-F5C8-440A-A42C-F6775E34B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4201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A15B8-0591-481E-AFF5-09BFCA40C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23310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F16D5-A1DB-4EF3-861D-00ACFD7C5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63839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9769FB-138C-4C91-9DE4-530FF85A1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news.a42.ru/news/category/11/146/" TargetMode="External"/><Relationship Id="rId13" Type="http://schemas.openxmlformats.org/officeDocument/2006/relationships/hyperlink" Target="http://www.fillumenistika.ru/albom/katalogi/bezopasn/63r56-797b/slides/63r56-797b-5.html" TargetMode="External"/><Relationship Id="rId18" Type="http://schemas.openxmlformats.org/officeDocument/2006/relationships/hyperlink" Target="http://kgpbz.ru/index.php?option=com_content&amp;task=view&amp;id=514" TargetMode="External"/><Relationship Id="rId3" Type="http://schemas.openxmlformats.org/officeDocument/2006/relationships/hyperlink" Target="http://school12.siteedit.ru/page150" TargetMode="External"/><Relationship Id="rId21" Type="http://schemas.openxmlformats.org/officeDocument/2006/relationships/hyperlink" Target="http://io-giznprgaetca.ucoz.ru/forum/17-37-1" TargetMode="External"/><Relationship Id="rId7" Type="http://schemas.openxmlformats.org/officeDocument/2006/relationships/hyperlink" Target="http://www.novoteka.ru/r/Accidents.Fire?lastdate=/2009-07-8" TargetMode="External"/><Relationship Id="rId12" Type="http://schemas.openxmlformats.org/officeDocument/2006/relationships/hyperlink" Target="http://www.fillumenistika.ru/albom/katalogi/1980/80r77-34b/slides/08r3001.html" TargetMode="External"/><Relationship Id="rId17" Type="http://schemas.openxmlformats.org/officeDocument/2006/relationships/hyperlink" Target="http://www.fillumenistika.ru/albom/katalogi/1964/64r56-597b/slides/06r1001.html" TargetMode="External"/><Relationship Id="rId2" Type="http://schemas.openxmlformats.org/officeDocument/2006/relationships/hyperlink" Target="http://mg.ru/chelyabinskaya/ru/news/?tag=3011" TargetMode="External"/><Relationship Id="rId16" Type="http://schemas.openxmlformats.org/officeDocument/2006/relationships/hyperlink" Target="http://www.fillumenistika.ru/albom/katalogi/1968/index.html" TargetMode="External"/><Relationship Id="rId20" Type="http://schemas.openxmlformats.org/officeDocument/2006/relationships/hyperlink" Target="http://www.books.ru/shop/books/10217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ustmedia.ru/news/russiaandworld/2009/09/04/57842" TargetMode="External"/><Relationship Id="rId11" Type="http://schemas.openxmlformats.org/officeDocument/2006/relationships/hyperlink" Target="http://www.fillumenistika.ru/albom/katalogi/1963/index.html" TargetMode="External"/><Relationship Id="rId5" Type="http://schemas.openxmlformats.org/officeDocument/2006/relationships/hyperlink" Target="http://www.vsesmi.ru/news/902598/1775525/" TargetMode="External"/><Relationship Id="rId15" Type="http://schemas.openxmlformats.org/officeDocument/2006/relationships/hyperlink" Target="http://rem-5.ru/esch" TargetMode="External"/><Relationship Id="rId23" Type="http://schemas.openxmlformats.org/officeDocument/2006/relationships/hyperlink" Target="http://www.bri.by/content/news/category26.php?q=&amp;where=&amp;PAGEN_1=20" TargetMode="External"/><Relationship Id="rId10" Type="http://schemas.openxmlformats.org/officeDocument/2006/relationships/hyperlink" Target="http://www.vremyan.ru/persons/gagarin_jurij,,,3" TargetMode="External"/><Relationship Id="rId19" Type="http://schemas.openxmlformats.org/officeDocument/2006/relationships/hyperlink" Target="http://www.libex.ru/detail/book177174.html" TargetMode="External"/><Relationship Id="rId4" Type="http://schemas.openxmlformats.org/officeDocument/2006/relationships/hyperlink" Target="http://eco.rian.ru/ecophoto/20090831/183092296_2.html" TargetMode="External"/><Relationship Id="rId9" Type="http://schemas.openxmlformats.org/officeDocument/2006/relationships/hyperlink" Target="http://asfera.info/reports_category/104/page-4.html" TargetMode="External"/><Relationship Id="rId14" Type="http://schemas.openxmlformats.org/officeDocument/2006/relationships/hyperlink" Target="http://www.fillumenistika.ru/albom/katalogi/bezopasn/63r56-797b/slides/63r56-797b-4.html" TargetMode="External"/><Relationship Id="rId22" Type="http://schemas.openxmlformats.org/officeDocument/2006/relationships/hyperlink" Target="http://www.liveinternet.ru/community/1709656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250825" y="908050"/>
            <a:ext cx="8713788" cy="3384550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Маленькая спичка </a:t>
            </a:r>
          </a:p>
          <a:p>
            <a:pPr algn="ctr">
              <a:defRPr/>
            </a:pPr>
            <a:r>
              <a:rPr lang="ru-RU" sz="48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сжигает большой лес!</a:t>
            </a:r>
            <a:endParaRPr lang="ru-RU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462260" y="115888"/>
            <a:ext cx="42909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муниципальное бюджетное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учреждение</a:t>
            </a:r>
          </a:p>
          <a:p>
            <a:pPr algn="ctr" eaLnBrk="1" hangingPunct="1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дополнительного образования</a:t>
            </a:r>
          </a:p>
          <a:p>
            <a:pPr algn="ctr" eaLnBrk="1" hangingPunct="1"/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«Станция юных натуралистов»</a:t>
            </a: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4016375" y="4292600"/>
            <a:ext cx="51053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b="1" i="1" dirty="0" smtClean="0"/>
          </a:p>
          <a:p>
            <a:pPr eaLnBrk="1" hangingPunct="1"/>
            <a:r>
              <a:rPr lang="ru-RU" b="1" i="1" dirty="0" smtClean="0"/>
              <a:t>Автор</a:t>
            </a:r>
            <a:r>
              <a:rPr lang="ru-RU" b="1" i="1" dirty="0"/>
              <a:t>: </a:t>
            </a:r>
            <a:r>
              <a:rPr lang="ru-RU" b="1" i="1" dirty="0" smtClean="0"/>
              <a:t> Мякишева София, 10 лет</a:t>
            </a:r>
            <a:endParaRPr lang="ru-RU" b="1" i="1" dirty="0"/>
          </a:p>
          <a:p>
            <a:pPr eaLnBrk="1" hangingPunct="1"/>
            <a:r>
              <a:rPr lang="ru-RU" b="1" i="1" dirty="0"/>
              <a:t>Руководитель: </a:t>
            </a:r>
            <a:r>
              <a:rPr lang="ru-RU" b="1" i="1" dirty="0" err="1"/>
              <a:t>Супроненко</a:t>
            </a:r>
            <a:r>
              <a:rPr lang="ru-RU" b="1" i="1" dirty="0"/>
              <a:t> Ирина Эдуардовна,</a:t>
            </a:r>
          </a:p>
          <a:p>
            <a:pPr eaLnBrk="1" hangingPunct="1"/>
            <a:r>
              <a:rPr lang="ru-RU" b="1" i="1" dirty="0"/>
              <a:t>педагог дополнительного образования</a:t>
            </a:r>
          </a:p>
        </p:txBody>
      </p:sp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3557909" y="5691188"/>
            <a:ext cx="15027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1800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1800" b="1" dirty="0" smtClean="0"/>
              <a:t>г</a:t>
            </a:r>
            <a:r>
              <a:rPr lang="ru-RU" sz="1800" b="1" dirty="0"/>
              <a:t>. Рославль</a:t>
            </a:r>
          </a:p>
          <a:p>
            <a:pPr algn="ctr" eaLnBrk="1" hangingPunct="1"/>
            <a:r>
              <a:rPr lang="ru-RU" sz="1800" b="1" dirty="0" smtClean="0"/>
              <a:t>2022 </a:t>
            </a:r>
            <a:r>
              <a:rPr lang="ru-RU" sz="1800" b="1" dirty="0"/>
              <a:t>год</a:t>
            </a:r>
          </a:p>
        </p:txBody>
      </p:sp>
      <p:sp>
        <p:nvSpPr>
          <p:cNvPr id="2054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Picture 7" descr="26941cjOOc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357563"/>
            <a:ext cx="4495800" cy="3371850"/>
          </a:xfrm>
          <a:noFill/>
        </p:spPr>
      </p:pic>
      <p:pic>
        <p:nvPicPr>
          <p:cNvPr id="45064" name="Picture 8" descr="54_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420938"/>
            <a:ext cx="3887787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9" descr="03"/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366713"/>
            <a:ext cx="3600450" cy="2405062"/>
          </a:xfrm>
          <a:noFill/>
        </p:spPr>
      </p:pic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401638" y="836613"/>
            <a:ext cx="41640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i="1"/>
              <a:t>Тушение лесного пожара </a:t>
            </a:r>
          </a:p>
          <a:p>
            <a:pPr algn="ctr" eaLnBrk="1" hangingPunct="1"/>
            <a:r>
              <a:rPr lang="ru-RU" sz="2400" b="1" i="1"/>
              <a:t>сотрудниками МЧС</a:t>
            </a:r>
          </a:p>
        </p:txBody>
      </p:sp>
      <p:sp>
        <p:nvSpPr>
          <p:cNvPr id="12294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762500" cy="3225800"/>
          </a:xfrm>
        </p:spPr>
        <p:txBody>
          <a:bodyPr/>
          <a:lstStyle/>
          <a:p>
            <a:pPr eaLnBrk="1" hangingPunct="1"/>
            <a:r>
              <a:rPr lang="ru-RU" sz="4000" b="1" smtClean="0"/>
              <a:t>МЧС предупреждает : </a:t>
            </a:r>
            <a:br>
              <a:rPr lang="ru-RU" sz="4000" b="1" smtClean="0"/>
            </a:br>
            <a:r>
              <a:rPr lang="ru-RU" sz="4000" b="1" smtClean="0"/>
              <a:t>Берегите наши леса от пожара!</a:t>
            </a:r>
          </a:p>
        </p:txBody>
      </p:sp>
      <p:pic>
        <p:nvPicPr>
          <p:cNvPr id="13315" name="Picture 5" descr="86680823e8b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1412875"/>
            <a:ext cx="3678237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274638"/>
            <a:ext cx="4043362" cy="2649537"/>
          </a:xfrm>
        </p:spPr>
        <p:txBody>
          <a:bodyPr/>
          <a:lstStyle/>
          <a:p>
            <a:pPr eaLnBrk="1" hangingPunct="1"/>
            <a:r>
              <a:rPr lang="ru-RU" sz="3200" b="1" smtClean="0"/>
              <a:t>Из одного дерева можно сделать тысячу спичек,  а одной спичкой можно уничтожить тысячу деревьев.</a:t>
            </a:r>
          </a:p>
        </p:txBody>
      </p:sp>
      <p:pic>
        <p:nvPicPr>
          <p:cNvPr id="14339" name="Picture 4" descr="DSC_1131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1719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51200"/>
            <a:ext cx="4205287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200x200_for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25800"/>
            <a:ext cx="4249738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75855C-9060-4631-8821-0FD0D227827C}" type="slidenum">
              <a:rPr lang="ru-RU" sz="1400" smtClean="0"/>
              <a:pPr eaLnBrk="1" hangingPunct="1"/>
              <a:t>12</a:t>
            </a:fld>
            <a:endParaRPr lang="ru-RU" sz="14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25252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370634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13232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182662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F82DD-CC6D-4143-A904-B868EE627B3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4098" name="Picture 2" descr="C:\Users\1\Desktop\Правила безопасноти во время пожа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83450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F82DD-CC6D-4143-A904-B868EE627B3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5122" name="Picture 2" descr="C:\Users\1\Desktop\guide_01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0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619903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4" descr="44088160_b682b5b12f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900113" y="981075"/>
            <a:ext cx="777557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6000" b="1" dirty="0">
                <a:solidFill>
                  <a:srgbClr val="FF3300"/>
                </a:solidFill>
              </a:rPr>
              <a:t>Лес всегда рад помочь человеку.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6000" b="1" dirty="0">
                <a:solidFill>
                  <a:srgbClr val="FF3300"/>
                </a:solidFill>
              </a:rPr>
              <a:t>Он согреет, накормит, удивит, научит…</a:t>
            </a:r>
          </a:p>
        </p:txBody>
      </p:sp>
      <p:sp>
        <p:nvSpPr>
          <p:cNvPr id="1536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96EFF3-35A0-4F85-A471-00B2955DB659}" type="slidenum">
              <a:rPr lang="ru-RU" sz="1400" smtClean="0"/>
              <a:pPr eaLnBrk="1" hangingPunct="1"/>
              <a:t>18</a:t>
            </a:fld>
            <a:endParaRPr lang="ru-RU" sz="14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build="allAtOnce"/>
      <p:bldP spid="40967" grpI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Буклет (пожар)-страница00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022959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E989"/>
            </a:gs>
            <a:gs pos="100000">
              <a:srgbClr val="CC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2001837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i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Лесной пожар</a:t>
            </a: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— это стихийное, неуправляемое распространение огня по лесным площадям.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663" y="1989138"/>
            <a:ext cx="8229600" cy="4606925"/>
          </a:xfrm>
          <a:solidFill>
            <a:srgbClr val="92D050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Причины возникновения пожаров в лесу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>
            <a:off x="1979613" y="2708275"/>
            <a:ext cx="2160587" cy="7207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9750" y="3644900"/>
            <a:ext cx="3455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естественные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4716463" y="2708275"/>
            <a:ext cx="2303462" cy="7921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824413" y="3619500"/>
            <a:ext cx="3959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антропогенные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68325" y="4270375"/>
            <a:ext cx="295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i="1"/>
              <a:t>(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молния и засуха)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508625" y="4292600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i="1"/>
              <a:t>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(человек)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11188" y="5157788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/>
              <a:t>            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В зависимости от того, где распространяется огонь, пожары делятся на </a:t>
            </a:r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низовые, верховые и подземные.</a:t>
            </a:r>
          </a:p>
        </p:txBody>
      </p:sp>
      <p:sp>
        <p:nvSpPr>
          <p:cNvPr id="308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 animBg="1"/>
      <p:bldP spid="16389" grpId="0" animBg="1"/>
      <p:bldP spid="1639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4" descr="d09a2633c7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403350" y="1196975"/>
            <a:ext cx="72009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6000" b="1">
                <a:solidFill>
                  <a:srgbClr val="FF3300"/>
                </a:solidFill>
              </a:rPr>
              <a:t>Человек,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6000" b="1">
                <a:solidFill>
                  <a:srgbClr val="FF3300"/>
                </a:solidFill>
              </a:rPr>
              <a:t>береги своего «зеленого»друга от пожара!</a:t>
            </a:r>
          </a:p>
        </p:txBody>
      </p:sp>
      <p:sp>
        <p:nvSpPr>
          <p:cNvPr id="1639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8E0466-33D9-494A-86BD-1A6BB97B57BB}" type="slidenum">
              <a:rPr lang="ru-RU" sz="1400" smtClean="0"/>
              <a:pPr eaLnBrk="1" hangingPunct="1"/>
              <a:t>20</a:t>
            </a:fld>
            <a:endParaRPr lang="ru-RU" sz="14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FFE98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pPr eaLnBrk="1" hangingPunct="1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Интернет-ресурсы</a:t>
            </a:r>
            <a:br>
              <a:rPr lang="ru-RU" sz="2000" b="1" dirty="0" smtClean="0"/>
            </a:br>
            <a:endParaRPr lang="ru-RU" sz="2000" b="1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751"/>
            <a:ext cx="8229600" cy="4824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hlinkClick r:id="rId2"/>
              </a:rPr>
              <a:t>http://mg.ru/chelyabinskaya/ru/news/?tag=3011</a:t>
            </a:r>
            <a:endParaRPr lang="ru-RU" sz="1400" dirty="0" smtClean="0">
              <a:hlinkClick r:id="rId3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hlinkClick r:id="rId3"/>
              </a:rPr>
              <a:t>http://school12.siteedit.ru/page150</a:t>
            </a:r>
            <a:endParaRPr lang="ru-RU" sz="1400" dirty="0" smtClean="0">
              <a:hlinkClick r:id="rId4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hlinkClick r:id="rId4"/>
              </a:rPr>
              <a:t>http://eco.rian.ru/ecophoto/20090831/183092296_2.html</a:t>
            </a:r>
            <a:endParaRPr lang="ru-RU" sz="1400" dirty="0" smtClean="0">
              <a:hlinkClick r:id="rId5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hlinkClick r:id="rId6"/>
              </a:rPr>
              <a:t>http://www.justmedia.ru/news/russiaandworld/2009/09/04/57842</a:t>
            </a:r>
            <a:endParaRPr lang="ru-RU" sz="1400" dirty="0" smtClean="0">
              <a:hlinkClick r:id="rId7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hlinkClick r:id="rId7"/>
              </a:rPr>
              <a:t>http://www.novoteka.ru/r/Accidents.Fire?lastdate=/2009-07-8</a:t>
            </a:r>
            <a:endParaRPr lang="ru-RU" sz="1400" dirty="0" smtClean="0">
              <a:hlinkClick r:id="rId8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hlinkClick r:id="rId8"/>
              </a:rPr>
              <a:t>http://news.a42.ru/news/category/11/146/</a:t>
            </a:r>
            <a:endParaRPr lang="ru-RU" sz="1400" dirty="0" smtClean="0">
              <a:hlinkClick r:id="rId9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hlinkClick r:id="rId9"/>
              </a:rPr>
              <a:t>http://asfera.info/reports_category/104/page-4.html</a:t>
            </a:r>
            <a:endParaRPr lang="ru-RU" sz="1400" dirty="0" smtClean="0">
              <a:hlinkClick r:id="rId1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hlinkClick r:id="rId10"/>
              </a:rPr>
              <a:t>http://www.vremyan.ru/persons/gagarin_jurij,,,3</a:t>
            </a:r>
            <a:endParaRPr lang="ru-RU" sz="1400" dirty="0" smtClean="0">
              <a:hlinkClick r:id="rId11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hlinkClick r:id="rId11"/>
              </a:rPr>
              <a:t>http://www.fillumenistika.ru/albom/katalogi/1963/index.html</a:t>
            </a:r>
            <a:endParaRPr lang="ru-RU" sz="1400" dirty="0" smtClean="0">
              <a:hlinkClick r:id="rId12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hlinkClick r:id="rId12"/>
              </a:rPr>
              <a:t>http://www.fillumenistika.ru/albom/katalogi/1980/80r77-34b/slides/08r3001.html</a:t>
            </a:r>
            <a:endParaRPr lang="ru-RU" sz="1400" dirty="0" smtClean="0">
              <a:hlinkClick r:id="rId13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hlinkClick r:id="rId13"/>
              </a:rPr>
              <a:t>http://www.fillumenistika.ru/albom/katalogi/bezopasn/63r56-797b/slides/63r56-797b-5.html</a:t>
            </a:r>
            <a:endParaRPr lang="ru-RU" sz="1400" dirty="0" smtClean="0">
              <a:hlinkClick r:id="rId14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hlinkClick r:id="rId14"/>
              </a:rPr>
              <a:t>http://www.fillumenistika.ru/albom/katalogi/bezopasn/63r56-797b/slides/63r56-797b-4.html</a:t>
            </a:r>
            <a:endParaRPr lang="ru-RU" sz="1400" dirty="0" smtClean="0">
              <a:hlinkClick r:id="rId15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hlinkClick r:id="rId16"/>
              </a:rPr>
              <a:t>http://www.fillumenistika.ru/albom/katalogi/1968/index.html</a:t>
            </a:r>
            <a:endParaRPr lang="ru-RU" sz="1400" dirty="0" smtClean="0">
              <a:hlinkClick r:id="rId17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hlinkClick r:id="rId17"/>
              </a:rPr>
              <a:t>http://www.fillumenistika.ru/albom/katalogi/1964/64r56-597b/slides/06r1001.html</a:t>
            </a:r>
            <a:endParaRPr lang="ru-RU" sz="1400" dirty="0" smtClean="0">
              <a:hlinkClick r:id="rId18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hlinkClick r:id="rId18"/>
              </a:rPr>
              <a:t>http://kgpbz.ru/index.php?option=com_content&amp;task=view&amp;id=514</a:t>
            </a:r>
            <a:endParaRPr lang="ru-RU" sz="1400" dirty="0" smtClean="0">
              <a:hlinkClick r:id="rId19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hlinkClick r:id="rId19"/>
              </a:rPr>
              <a:t>http://www.libex.ru/detail/book177174.html</a:t>
            </a:r>
            <a:endParaRPr lang="ru-RU" sz="1400" dirty="0" smtClean="0">
              <a:hlinkClick r:id="rId2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hlinkClick r:id="rId20"/>
              </a:rPr>
              <a:t>http://www.books.ru/shop/books/102178</a:t>
            </a:r>
            <a:endParaRPr lang="ru-RU" sz="1400" dirty="0" smtClean="0">
              <a:hlinkClick r:id="rId21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hlinkClick r:id="rId21"/>
              </a:rPr>
              <a:t>http://io-giznprgaetca.ucoz.ru/forum/17-37-1</a:t>
            </a:r>
            <a:endParaRPr lang="ru-RU" sz="1400" dirty="0" smtClean="0">
              <a:hlinkClick r:id="rId22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hlinkClick r:id="rId22"/>
              </a:rPr>
              <a:t>http://www.liveinternet.ru/community/1709656/</a:t>
            </a:r>
            <a:endParaRPr lang="ru-RU" sz="1400" dirty="0" smtClean="0">
              <a:hlinkClick r:id="rId23"/>
            </a:endParaRPr>
          </a:p>
        </p:txBody>
      </p:sp>
      <p:sp>
        <p:nvSpPr>
          <p:cNvPr id="1741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CCFF66"/>
          </a:solidFill>
        </p:spPr>
        <p:txBody>
          <a:bodyPr/>
          <a:lstStyle/>
          <a:p>
            <a:r>
              <a:rPr lang="ru-RU" sz="2800" b="1" smtClean="0">
                <a:solidFill>
                  <a:srgbClr val="002060"/>
                </a:solidFill>
              </a:rPr>
              <a:t>Контактная информация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251504" cy="5589240"/>
          </a:xfrm>
          <a:solidFill>
            <a:srgbClr val="CCFF66"/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Номер телефона автора:</a:t>
            </a:r>
            <a:r>
              <a:rPr lang="en-US" sz="2400" dirty="0" smtClean="0"/>
              <a:t>   </a:t>
            </a:r>
            <a:r>
              <a:rPr lang="ru-RU" sz="2400" dirty="0" smtClean="0"/>
              <a:t>89516956376</a:t>
            </a:r>
            <a:endParaRPr lang="en-US" sz="2400" dirty="0" smtClean="0"/>
          </a:p>
          <a:p>
            <a:pPr marL="0" indent="0">
              <a:buFontTx/>
              <a:buNone/>
            </a:pPr>
            <a:endParaRPr lang="ru-RU" sz="2400" dirty="0" smtClean="0"/>
          </a:p>
          <a:p>
            <a:pPr marL="0" indent="0"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Номер телефона руководителя</a:t>
            </a:r>
            <a:r>
              <a:rPr lang="ru-RU" sz="2400" u="sng" dirty="0" smtClean="0">
                <a:solidFill>
                  <a:srgbClr val="002060"/>
                </a:solidFill>
              </a:rPr>
              <a:t>: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</a:t>
            </a:r>
            <a:r>
              <a:rPr lang="ru-RU" sz="2400" dirty="0" smtClean="0">
                <a:solidFill>
                  <a:srgbClr val="000000"/>
                </a:solidFill>
              </a:rPr>
              <a:t>89107111891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Адрес электронной почты руководителя: </a:t>
            </a:r>
          </a:p>
          <a:p>
            <a:pPr marL="0" indent="0">
              <a:buFontTx/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      </a:t>
            </a:r>
            <a:r>
              <a:rPr lang="en-US" sz="2400" dirty="0" smtClean="0">
                <a:solidFill>
                  <a:srgbClr val="000000"/>
                </a:solidFill>
              </a:rPr>
              <a:t>supronenko.ira@mail.ru</a:t>
            </a:r>
            <a:endParaRPr lang="ru-RU" sz="2400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FFE989"/>
            </a:gs>
            <a:gs pos="100000">
              <a:srgbClr val="CC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409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9863"/>
            <a:ext cx="55435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4775200"/>
            <a:ext cx="7961313" cy="1390650"/>
          </a:xfrm>
        </p:spPr>
        <p:txBody>
          <a:bodyPr/>
          <a:lstStyle/>
          <a:p>
            <a:pPr eaLnBrk="1" hangingPunct="1"/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b="1" i="1" u="sng" smtClean="0">
                <a:solidFill>
                  <a:schemeClr val="tx1"/>
                </a:solidFill>
              </a:rPr>
              <a:t>Низовой пожар:</a:t>
            </a:r>
            <a:r>
              <a:rPr lang="ru-RU" sz="2000" b="1" i="1" u="sng" smtClean="0">
                <a:solidFill>
                  <a:schemeClr val="tx1"/>
                </a:solidFill>
              </a:rPr>
              <a:t> </a:t>
            </a:r>
            <a:r>
              <a:rPr lang="ru-RU" sz="2000" b="1" smtClean="0">
                <a:solidFill>
                  <a:schemeClr val="tx1"/>
                </a:solidFill>
              </a:rPr>
              <a:t>сгорает лесная подстилка, лишайники, мхи, травы, опавшие на землю ветки и т. п. Скорость движения пожара по ветру 0,25—5 км/ч. </a:t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>Высота пламени до 2,5 м.</a:t>
            </a:r>
            <a:r>
              <a:rPr lang="ru-RU" sz="2000" smtClean="0">
                <a:solidFill>
                  <a:schemeClr val="tx1"/>
                </a:solidFill>
              </a:rPr>
              <a:t> </a:t>
            </a:r>
            <a:r>
              <a:rPr lang="ru-RU" sz="2000" b="1" smtClean="0">
                <a:solidFill>
                  <a:schemeClr val="tx1"/>
                </a:solidFill>
              </a:rPr>
              <a:t>Температура горения около 700 °</a:t>
            </a:r>
            <a:r>
              <a:rPr lang="ru-RU" sz="40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10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FFE989"/>
            </a:gs>
            <a:gs pos="100000">
              <a:srgbClr val="CCFF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 descr="63837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575"/>
            <a:ext cx="6264275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36563" y="4645025"/>
            <a:ext cx="821848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400" b="1" i="1" u="sng" dirty="0"/>
              <a:t>Верховой пожар</a:t>
            </a:r>
            <a:r>
              <a:rPr lang="ru-RU" sz="2000" b="1" i="1" u="sng" dirty="0">
                <a:solidFill>
                  <a:schemeClr val="tx2"/>
                </a:solidFill>
              </a:rPr>
              <a:t>: </a:t>
            </a:r>
            <a:r>
              <a:rPr lang="ru-RU" sz="2000" b="1" dirty="0">
                <a:solidFill>
                  <a:schemeClr val="tx2"/>
                </a:solidFill>
              </a:rPr>
              <a:t>охватывает листья, хвою, ветви, а в </a:t>
            </a:r>
            <a:r>
              <a:rPr lang="ru-RU" sz="2000" b="1" dirty="0" smtClean="0">
                <a:solidFill>
                  <a:schemeClr val="tx2"/>
                </a:solidFill>
              </a:rPr>
              <a:t>     случае </a:t>
            </a:r>
            <a:r>
              <a:rPr lang="ru-RU" sz="2000" b="1" dirty="0">
                <a:solidFill>
                  <a:schemeClr val="tx2"/>
                </a:solidFill>
              </a:rPr>
              <a:t>падения горящих деревьев и травяно-моховой покров почвы и подрост. Скорость распространения от 5—30 км/ч. </a:t>
            </a:r>
            <a:r>
              <a:rPr lang="ru-RU" sz="2000" b="1" dirty="0"/>
              <a:t>Температура от 900 °C до 1200 °C</a:t>
            </a:r>
            <a:r>
              <a:rPr lang="ru-RU" sz="4000" dirty="0"/>
              <a:t> </a:t>
            </a:r>
          </a:p>
        </p:txBody>
      </p:sp>
      <p:sp>
        <p:nvSpPr>
          <p:cNvPr id="5124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FFE989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8928100" cy="98107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tx1"/>
                </a:solidFill>
              </a:rPr>
              <a:t>Верховой пожар тушат с помощью авиации</a:t>
            </a:r>
          </a:p>
        </p:txBody>
      </p:sp>
      <p:pic>
        <p:nvPicPr>
          <p:cNvPr id="39940" name="Picture 4" descr="untitle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836613"/>
            <a:ext cx="3313112" cy="3168650"/>
          </a:xfrm>
          <a:noFill/>
        </p:spPr>
      </p:pic>
      <p:pic>
        <p:nvPicPr>
          <p:cNvPr id="39941" name="Picture 5" descr="la_palma_fires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125538"/>
            <a:ext cx="521493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21163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3668712"/>
            <a:ext cx="8218488" cy="3072655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ru-RU" sz="2400" b="1" i="1" u="sng" dirty="0" smtClean="0">
                <a:solidFill>
                  <a:schemeClr val="tx1"/>
                </a:solidFill>
              </a:rPr>
              <a:t>Подземные (почвенные) пожары</a:t>
            </a:r>
            <a:r>
              <a:rPr lang="ru-RU" sz="2000" b="1" i="1" u="sng" dirty="0" smtClean="0">
                <a:solidFill>
                  <a:schemeClr val="tx1"/>
                </a:solidFill>
              </a:rPr>
              <a:t> : </a:t>
            </a:r>
            <a:r>
              <a:rPr lang="ru-RU" sz="2000" b="1" dirty="0" smtClean="0"/>
              <a:t>чаще всего связаны с </a:t>
            </a:r>
            <a:r>
              <a:rPr lang="ru-RU" sz="2000" b="1" dirty="0" smtClean="0">
                <a:solidFill>
                  <a:schemeClr val="tx1"/>
                </a:solidFill>
              </a:rPr>
              <a:t>возгоранием торфа. Распространяется </a:t>
            </a:r>
            <a:r>
              <a:rPr lang="ru-RU" sz="2000" b="1" dirty="0" smtClean="0"/>
              <a:t>со скоростью до 1 км в сутки. Могут быть малозаметны и уходить на глубину до нескольких метров, поэтому представляют дополнительную опасность и крайне плохо поддаются тушению.</a:t>
            </a:r>
            <a:br>
              <a:rPr lang="ru-RU" sz="2000" b="1" dirty="0" smtClean="0"/>
            </a:br>
            <a:r>
              <a:rPr lang="ru-RU" sz="2000" b="1" dirty="0" smtClean="0"/>
              <a:t>(Торф может гореть без доступа воздуха и даже под водой</a:t>
            </a:r>
            <a:r>
              <a:rPr lang="ru-RU" sz="2000" dirty="0" smtClean="0"/>
              <a:t>)</a:t>
            </a:r>
            <a:r>
              <a:rPr lang="ru-RU" sz="2000" b="1" dirty="0" smtClean="0">
                <a:solidFill>
                  <a:srgbClr val="FF3300"/>
                </a:solidFill>
              </a:rPr>
              <a:t/>
            </a:r>
            <a:br>
              <a:rPr lang="ru-RU" sz="2000" b="1" dirty="0" smtClean="0">
                <a:solidFill>
                  <a:srgbClr val="FF3300"/>
                </a:solidFill>
              </a:rPr>
            </a:br>
            <a:r>
              <a:rPr lang="ru-RU" sz="2000" b="1" dirty="0" smtClean="0">
                <a:solidFill>
                  <a:srgbClr val="FF3300"/>
                </a:solidFill>
              </a:rPr>
              <a:t/>
            </a:r>
            <a:br>
              <a:rPr lang="ru-RU" sz="2000" b="1" dirty="0" smtClean="0">
                <a:solidFill>
                  <a:srgbClr val="FF3300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Температура горящего торфа около 600 °C </a:t>
            </a:r>
          </a:p>
        </p:txBody>
      </p:sp>
      <p:pic>
        <p:nvPicPr>
          <p:cNvPr id="7171" name="Picture 4" descr="14186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25400"/>
            <a:ext cx="5414962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4" descr="forestnight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539750" y="8366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800"/>
          </a:p>
        </p:txBody>
      </p:sp>
      <p:sp>
        <p:nvSpPr>
          <p:cNvPr id="8197" name="Прямоугольник 1"/>
          <p:cNvSpPr>
            <a:spLocks noChangeArrowheads="1"/>
          </p:cNvSpPr>
          <p:nvPr/>
        </p:nvSpPr>
        <p:spPr bwMode="auto">
          <a:xfrm>
            <a:off x="3851275" y="692150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Резкий грохот, тяжкий топот,</a:t>
            </a:r>
            <a:br>
              <a:rPr lang="ru-RU" sz="2400" b="1">
                <a:solidFill>
                  <a:schemeClr val="bg1"/>
                </a:solidFill>
              </a:rPr>
            </a:br>
            <a:r>
              <a:rPr lang="ru-RU" sz="2400" b="1">
                <a:solidFill>
                  <a:schemeClr val="bg1"/>
                </a:solidFill>
              </a:rPr>
              <a:t>Вой, мычанье, визг и рев,</a:t>
            </a:r>
            <a:br>
              <a:rPr lang="ru-RU" sz="2400" b="1">
                <a:solidFill>
                  <a:schemeClr val="bg1"/>
                </a:solidFill>
              </a:rPr>
            </a:br>
            <a:r>
              <a:rPr lang="ru-RU" sz="2400" b="1">
                <a:solidFill>
                  <a:schemeClr val="bg1"/>
                </a:solidFill>
              </a:rPr>
              <a:t>И зловеще-тихий ропот</a:t>
            </a:r>
            <a:br>
              <a:rPr lang="ru-RU" sz="2400" b="1">
                <a:solidFill>
                  <a:schemeClr val="bg1"/>
                </a:solidFill>
              </a:rPr>
            </a:br>
            <a:r>
              <a:rPr lang="ru-RU" sz="2400" b="1">
                <a:solidFill>
                  <a:schemeClr val="bg1"/>
                </a:solidFill>
              </a:rPr>
              <a:t>Закипающих ручьев. </a:t>
            </a:r>
          </a:p>
          <a:p>
            <a:endParaRPr lang="ru-RU" sz="2400" b="1">
              <a:solidFill>
                <a:schemeClr val="bg1"/>
              </a:solidFill>
            </a:endParaRPr>
          </a:p>
          <a:p>
            <a:r>
              <a:rPr lang="ru-RU" sz="2400" b="1">
                <a:solidFill>
                  <a:schemeClr val="bg1"/>
                </a:solidFill>
              </a:rPr>
              <a:t>Все страшней в ночи бессонной,</a:t>
            </a:r>
            <a:br>
              <a:rPr lang="ru-RU" sz="2400" b="1">
                <a:solidFill>
                  <a:schemeClr val="bg1"/>
                </a:solidFill>
              </a:rPr>
            </a:br>
            <a:r>
              <a:rPr lang="ru-RU" sz="2400" b="1">
                <a:solidFill>
                  <a:schemeClr val="bg1"/>
                </a:solidFill>
              </a:rPr>
              <a:t>Все быстрее дикий бег,</a:t>
            </a:r>
            <a:br>
              <a:rPr lang="ru-RU" sz="2400" b="1">
                <a:solidFill>
                  <a:schemeClr val="bg1"/>
                </a:solidFill>
              </a:rPr>
            </a:br>
            <a:r>
              <a:rPr lang="ru-RU" sz="2400" b="1">
                <a:solidFill>
                  <a:schemeClr val="bg1"/>
                </a:solidFill>
              </a:rPr>
              <a:t>И, огнями ослепленный,</a:t>
            </a:r>
            <a:br>
              <a:rPr lang="ru-RU" sz="2400" b="1">
                <a:solidFill>
                  <a:schemeClr val="bg1"/>
                </a:solidFill>
              </a:rPr>
            </a:br>
            <a:r>
              <a:rPr lang="ru-RU" sz="2400" b="1">
                <a:solidFill>
                  <a:schemeClr val="bg1"/>
                </a:solidFill>
              </a:rPr>
              <a:t>Черной кровью обагренный,</a:t>
            </a:r>
            <a:br>
              <a:rPr lang="ru-RU" sz="2400" b="1">
                <a:solidFill>
                  <a:schemeClr val="bg1"/>
                </a:solidFill>
              </a:rPr>
            </a:br>
            <a:r>
              <a:rPr lang="ru-RU" sz="2400" b="1">
                <a:solidFill>
                  <a:schemeClr val="bg1"/>
                </a:solidFill>
              </a:rPr>
              <a:t>Первым гибнет человек. 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High Tower Text" pitchFamily="18" charset="0"/>
              </a:rPr>
              <a:t>Н. Гумилев</a:t>
            </a:r>
          </a:p>
        </p:txBody>
      </p:sp>
      <p:sp>
        <p:nvSpPr>
          <p:cNvPr id="8198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1D19B4-FF85-4DBA-88D5-7810724F8C7D}" type="slidenum">
              <a:rPr lang="ru-RU" sz="1400" smtClean="0"/>
              <a:pPr eaLnBrk="1" hangingPunct="1"/>
              <a:t>7</a:t>
            </a:fld>
            <a:endParaRPr lang="ru-RU" sz="14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989"/>
            </a:gs>
            <a:gs pos="100000">
              <a:srgbClr val="CCFF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4581525"/>
            <a:ext cx="5329237" cy="1584325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1"/>
                </a:solidFill>
              </a:rPr>
              <a:t>Особая опасность лесного пожара - это близость леса к населенным пунктам людей…</a:t>
            </a:r>
          </a:p>
        </p:txBody>
      </p:sp>
      <p:pic>
        <p:nvPicPr>
          <p:cNvPr id="30725" name="Picture 5" descr="medium_131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36068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r426743_20340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8300"/>
            <a:ext cx="31369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FFE989"/>
            </a:gs>
            <a:gs pos="100000">
              <a:srgbClr val="CC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tx1"/>
                </a:solidFill>
              </a:rPr>
              <a:t>Лес - дом для зверей, птиц, насекомых…</a:t>
            </a:r>
            <a:r>
              <a:rPr lang="ru-RU" sz="400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243" name="Picture 4" descr="dbe71818d7d9fb500571f4350d1fdf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268413"/>
            <a:ext cx="48482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975" y="1196975"/>
            <a:ext cx="4464050" cy="4751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    </a:t>
            </a:r>
            <a:r>
              <a:rPr lang="ru-RU" sz="1800" b="1" smtClean="0"/>
              <a:t>Лесной пожар, гонимый ветром жалит ,</a:t>
            </a:r>
            <a:br>
              <a:rPr lang="ru-RU" sz="1800" b="1" smtClean="0"/>
            </a:br>
            <a:r>
              <a:rPr lang="ru-RU" sz="1800" b="1" smtClean="0"/>
              <a:t>Уничтожая все живое на пути, </a:t>
            </a:r>
            <a:br>
              <a:rPr lang="ru-RU" sz="1800" b="1" smtClean="0"/>
            </a:br>
            <a:r>
              <a:rPr lang="ru-RU" sz="1800" b="1" smtClean="0"/>
              <a:t>И звери в диком шоке убегают ,</a:t>
            </a:r>
            <a:br>
              <a:rPr lang="ru-RU" sz="1800" b="1" smtClean="0"/>
            </a:br>
            <a:r>
              <a:rPr lang="ru-RU" sz="1800" b="1" smtClean="0"/>
              <a:t>На шкуру  получая волдыри.</a:t>
            </a:r>
            <a:br>
              <a:rPr lang="ru-RU" sz="1800" b="1" smtClean="0"/>
            </a:b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>Кто не успел уйти от возгоранья, </a:t>
            </a:r>
            <a:br>
              <a:rPr lang="ru-RU" sz="1800" b="1" smtClean="0"/>
            </a:br>
            <a:r>
              <a:rPr lang="ru-RU" sz="1800" b="1" smtClean="0"/>
              <a:t>Тот погибает в пепельном дыму,</a:t>
            </a:r>
            <a:br>
              <a:rPr lang="ru-RU" sz="1800" b="1" smtClean="0"/>
            </a:br>
            <a:r>
              <a:rPr lang="ru-RU" sz="1800" b="1" smtClean="0"/>
              <a:t>Душой своею в небо улетая, </a:t>
            </a:r>
            <a:br>
              <a:rPr lang="ru-RU" sz="1800" b="1" smtClean="0"/>
            </a:br>
            <a:r>
              <a:rPr lang="ru-RU" sz="1800" b="1" smtClean="0"/>
              <a:t>Останки  превращаются в золу… </a:t>
            </a:r>
            <a:br>
              <a:rPr lang="ru-RU" sz="1800" b="1" smtClean="0"/>
            </a:b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>И все бегут, поджав  хвосты и гривы,</a:t>
            </a:r>
            <a:br>
              <a:rPr lang="ru-RU" sz="1800" b="1" smtClean="0"/>
            </a:br>
            <a:r>
              <a:rPr lang="ru-RU" sz="1800" b="1" smtClean="0"/>
              <a:t>Бегут, несутся звери напролом, </a:t>
            </a:r>
            <a:br>
              <a:rPr lang="ru-RU" sz="1800" b="1" smtClean="0"/>
            </a:br>
            <a:r>
              <a:rPr lang="ru-RU" sz="1800" b="1" smtClean="0"/>
              <a:t>Не нападают никому на спины, </a:t>
            </a:r>
            <a:br>
              <a:rPr lang="ru-RU" sz="1800" b="1" smtClean="0"/>
            </a:br>
            <a:r>
              <a:rPr lang="ru-RU" sz="1800" b="1" smtClean="0"/>
              <a:t>Друг  друга не грызут, таков закон!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800" b="1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sz="1600" b="1" smtClean="0"/>
              <a:t>Автор стихотворения:</a:t>
            </a:r>
            <a:r>
              <a:rPr lang="ru-RU" sz="1600" smtClean="0"/>
              <a:t>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sz="1600" b="1" smtClean="0"/>
              <a:t>http://tank3x.rc-mir.com</a:t>
            </a:r>
            <a:r>
              <a:rPr lang="ru-RU" sz="1600" smtClean="0">
                <a:solidFill>
                  <a:schemeClr val="bg1"/>
                </a:solidFill>
              </a:rPr>
              <a:t>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ru-RU" sz="1600" smtClean="0">
              <a:solidFill>
                <a:schemeClr val="bg1"/>
              </a:solidFill>
            </a:endParaRPr>
          </a:p>
        </p:txBody>
      </p:sp>
      <p:sp>
        <p:nvSpPr>
          <p:cNvPr id="1024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311</Words>
  <Application>Microsoft Office PowerPoint</Application>
  <PresentationFormat>Экран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Презентация PowerPoint</vt:lpstr>
      <vt:lpstr>     Лесной пожар — это стихийное, неуправляемое распространение огня по лесным площадям.</vt:lpstr>
      <vt:lpstr> Низовой пожар: сгорает лесная подстилка, лишайники, мхи, травы, опавшие на землю ветки и т. п. Скорость движения пожара по ветру 0,25—5 км/ч.  Высота пламени до 2,5 м. Температура горения около 700 ° </vt:lpstr>
      <vt:lpstr>Презентация PowerPoint</vt:lpstr>
      <vt:lpstr>Верховой пожар тушат с помощью авиации</vt:lpstr>
      <vt:lpstr>Подземные (почвенные) пожары : чаще всего связаны с возгоранием торфа. Распространяется со скоростью до 1 км в сутки. Могут быть малозаметны и уходить на глубину до нескольких метров, поэтому представляют дополнительную опасность и крайне плохо поддаются тушению. (Торф может гореть без доступа воздуха и даже под водой)  Температура горящего торфа около 600 °C </vt:lpstr>
      <vt:lpstr>Презентация PowerPoint</vt:lpstr>
      <vt:lpstr>Особая опасность лесного пожара - это близость леса к населенным пунктам людей…</vt:lpstr>
      <vt:lpstr>Лес - дом для зверей, птиц, насекомых… </vt:lpstr>
      <vt:lpstr>Презентация PowerPoint</vt:lpstr>
      <vt:lpstr>МЧС предупреждает :  Берегите наши леса от пожара!</vt:lpstr>
      <vt:lpstr>Из одного дерева можно сделать тысячу спичек,  а одной спичкой можно уничтожить тысячу деревьев.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Интернет-ресурсы </vt:lpstr>
      <vt:lpstr>Контактная информация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</cp:lastModifiedBy>
  <cp:revision>51</cp:revision>
  <dcterms:created xsi:type="dcterms:W3CDTF">2010-02-28T20:02:32Z</dcterms:created>
  <dcterms:modified xsi:type="dcterms:W3CDTF">2022-09-21T07:28:41Z</dcterms:modified>
</cp:coreProperties>
</file>